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5" r:id="rId10"/>
  </p:sldIdLst>
  <p:sldSz cx="9118600" cy="6832600"/>
  <p:notesSz cx="9118600" cy="683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7422" y="932433"/>
            <a:ext cx="668375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67790" y="3826256"/>
            <a:ext cx="6383020" cy="170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International </a:t>
            </a:r>
            <a:r>
              <a:rPr spc="-5" dirty="0"/>
              <a:t>Marketing  Chapter-9 International Product  Decision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3339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International </a:t>
            </a:r>
            <a:r>
              <a:rPr spc="-5" dirty="0"/>
              <a:t>Marketing  Chapter-9 International Product  Decision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3339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5930" y="1571498"/>
            <a:ext cx="3966591" cy="4509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96079" y="1571498"/>
            <a:ext cx="3966591" cy="4509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International </a:t>
            </a:r>
            <a:r>
              <a:rPr spc="-5" dirty="0"/>
              <a:t>Marketing  Chapter-9 International Product  Decision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3339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International </a:t>
            </a:r>
            <a:r>
              <a:rPr spc="-5" dirty="0"/>
              <a:t>Marketing  Chapter-9 International Product  Decision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International </a:t>
            </a:r>
            <a:r>
              <a:rPr spc="-5" dirty="0"/>
              <a:t>Marketing  Chapter-9 International Product  Decision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4114" y="1085341"/>
            <a:ext cx="438150" cy="474980"/>
          </a:xfrm>
          <a:custGeom>
            <a:avLst/>
            <a:gdLst/>
            <a:ahLst/>
            <a:cxnLst/>
            <a:rect l="l" t="t" r="r" b="b"/>
            <a:pathLst>
              <a:path w="438150" h="474980">
                <a:moveTo>
                  <a:pt x="438150" y="0"/>
                </a:moveTo>
                <a:lnTo>
                  <a:pt x="0" y="0"/>
                </a:lnTo>
                <a:lnTo>
                  <a:pt x="0" y="422148"/>
                </a:lnTo>
                <a:lnTo>
                  <a:pt x="0" y="474738"/>
                </a:lnTo>
                <a:lnTo>
                  <a:pt x="438150" y="474738"/>
                </a:lnTo>
                <a:lnTo>
                  <a:pt x="438150" y="422148"/>
                </a:lnTo>
                <a:lnTo>
                  <a:pt x="438150" y="0"/>
                </a:lnTo>
                <a:close/>
              </a:path>
            </a:pathLst>
          </a:custGeom>
          <a:solidFill>
            <a:srgbClr val="FFCF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87400" y="1085342"/>
            <a:ext cx="328422" cy="4747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28319" y="1507490"/>
            <a:ext cx="422275" cy="474980"/>
          </a:xfrm>
          <a:custGeom>
            <a:avLst/>
            <a:gdLst/>
            <a:ahLst/>
            <a:cxnLst/>
            <a:rect l="l" t="t" r="r" b="b"/>
            <a:pathLst>
              <a:path w="422275" h="474980">
                <a:moveTo>
                  <a:pt x="422148" y="474725"/>
                </a:moveTo>
                <a:lnTo>
                  <a:pt x="422148" y="0"/>
                </a:lnTo>
                <a:lnTo>
                  <a:pt x="0" y="0"/>
                </a:lnTo>
                <a:lnTo>
                  <a:pt x="0" y="474725"/>
                </a:lnTo>
                <a:lnTo>
                  <a:pt x="422148" y="474725"/>
                </a:lnTo>
                <a:close/>
              </a:path>
            </a:pathLst>
          </a:custGeom>
          <a:solidFill>
            <a:srgbClr val="343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3792" y="1435100"/>
            <a:ext cx="8542782" cy="5471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49300" y="977900"/>
            <a:ext cx="31750" cy="1052830"/>
          </a:xfrm>
          <a:custGeom>
            <a:avLst/>
            <a:gdLst/>
            <a:ahLst/>
            <a:cxnLst/>
            <a:rect l="l" t="t" r="r" b="b"/>
            <a:pathLst>
              <a:path w="31750" h="1052830">
                <a:moveTo>
                  <a:pt x="31242" y="1052322"/>
                </a:moveTo>
                <a:lnTo>
                  <a:pt x="31241" y="0"/>
                </a:lnTo>
                <a:lnTo>
                  <a:pt x="0" y="0"/>
                </a:lnTo>
                <a:lnTo>
                  <a:pt x="0" y="1052322"/>
                </a:lnTo>
                <a:lnTo>
                  <a:pt x="31242" y="1052322"/>
                </a:lnTo>
                <a:close/>
              </a:path>
            </a:pathLst>
          </a:custGeom>
          <a:solidFill>
            <a:srgbClr val="1D1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5967" y="261874"/>
            <a:ext cx="8106664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33339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2601" y="1685594"/>
            <a:ext cx="8112759" cy="3698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36503" y="5989741"/>
            <a:ext cx="2513329" cy="664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International </a:t>
            </a:r>
            <a:r>
              <a:rPr spc="-5" dirty="0"/>
              <a:t>Marketing  Chapter-9 International Product  Decision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5930" y="6354318"/>
            <a:ext cx="2097278" cy="341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65392" y="6354318"/>
            <a:ext cx="2097278" cy="341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522" y="1054100"/>
            <a:ext cx="8371078" cy="20435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UNIT-3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TOPIC-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BRANDING DECISIONS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M.Com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. (Final year)</a:t>
            </a:r>
            <a:r>
              <a:rPr sz="4400" b="1" spc="-60" smtClean="0">
                <a:solidFill>
                  <a:srgbClr val="33339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4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11500" y="4711700"/>
            <a:ext cx="5621655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1200"/>
              </a:spcBef>
            </a:pPr>
            <a:r>
              <a:rPr lang="en-US" sz="2800" b="1" spc="45" dirty="0" smtClean="0">
                <a:latin typeface="Times New Roman" pitchFamily="18" charset="0"/>
                <a:cs typeface="Times New Roman" pitchFamily="18" charset="0"/>
              </a:rPr>
              <a:t>PRESENTED</a:t>
            </a:r>
            <a:r>
              <a:rPr lang="en-US" sz="2800" b="1" spc="-2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45" dirty="0" smtClean="0">
                <a:latin typeface="Times New Roman" pitchFamily="18" charset="0"/>
                <a:cs typeface="Times New Roman" pitchFamily="18" charset="0"/>
              </a:rPr>
              <a:t>BY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Poonam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algn="ctr">
              <a:buFont typeface="Wingdings" pitchFamily="2" charset="2"/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Kharkhoda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7422" y="932433"/>
            <a:ext cx="221742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Branding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801" y="1959609"/>
            <a:ext cx="8418830" cy="395287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marR="5080" indent="-342900" algn="just">
              <a:lnSpc>
                <a:spcPct val="79800"/>
              </a:lnSpc>
              <a:spcBef>
                <a:spcPts val="825"/>
              </a:spcBef>
              <a:buClr>
                <a:srgbClr val="3333CC"/>
              </a:buClr>
              <a:buSzPct val="60000"/>
              <a:buFont typeface="Wingdings"/>
              <a:buChar char=""/>
              <a:tabLst>
                <a:tab pos="355600" algn="l"/>
              </a:tabLst>
            </a:pPr>
            <a:r>
              <a:rPr sz="3000" spc="-5" dirty="0">
                <a:latin typeface="Tahoma"/>
                <a:cs typeface="Tahoma"/>
              </a:rPr>
              <a:t>A brand </a:t>
            </a:r>
            <a:r>
              <a:rPr sz="3000" dirty="0">
                <a:latin typeface="Tahoma"/>
                <a:cs typeface="Tahoma"/>
              </a:rPr>
              <a:t>is a </a:t>
            </a:r>
            <a:r>
              <a:rPr sz="3000" spc="-5" dirty="0">
                <a:latin typeface="Tahoma"/>
                <a:cs typeface="Tahoma"/>
              </a:rPr>
              <a:t>name, </a:t>
            </a:r>
            <a:r>
              <a:rPr sz="3000" dirty="0">
                <a:latin typeface="Tahoma"/>
                <a:cs typeface="Tahoma"/>
              </a:rPr>
              <a:t>term, </a:t>
            </a:r>
            <a:r>
              <a:rPr sz="3000" spc="-5" dirty="0">
                <a:latin typeface="Tahoma"/>
                <a:cs typeface="Tahoma"/>
              </a:rPr>
              <a:t>sign, symbol, </a:t>
            </a:r>
            <a:r>
              <a:rPr sz="3000" dirty="0">
                <a:latin typeface="Tahoma"/>
                <a:cs typeface="Tahoma"/>
              </a:rPr>
              <a:t>or  </a:t>
            </a:r>
            <a:r>
              <a:rPr sz="3000" spc="-5" dirty="0">
                <a:latin typeface="Tahoma"/>
                <a:cs typeface="Tahoma"/>
              </a:rPr>
              <a:t>design </a:t>
            </a:r>
            <a:r>
              <a:rPr sz="3000" dirty="0">
                <a:latin typeface="Tahoma"/>
                <a:cs typeface="Tahoma"/>
              </a:rPr>
              <a:t>or a combination of </a:t>
            </a:r>
            <a:r>
              <a:rPr sz="3000" spc="-5" dirty="0">
                <a:latin typeface="Tahoma"/>
                <a:cs typeface="Tahoma"/>
              </a:rPr>
              <a:t>them, intended </a:t>
            </a:r>
            <a:r>
              <a:rPr sz="3000" dirty="0">
                <a:latin typeface="Tahoma"/>
                <a:cs typeface="Tahoma"/>
              </a:rPr>
              <a:t>to  </a:t>
            </a:r>
            <a:r>
              <a:rPr sz="3000" spc="-5" dirty="0">
                <a:latin typeface="Tahoma"/>
                <a:cs typeface="Tahoma"/>
              </a:rPr>
              <a:t>identify the goods or services of one seller or  group of sellers and to differentiate them from  those of</a:t>
            </a:r>
            <a:r>
              <a:rPr sz="3000" spc="-10" dirty="0">
                <a:latin typeface="Tahoma"/>
                <a:cs typeface="Tahoma"/>
              </a:rPr>
              <a:t> others.</a:t>
            </a:r>
            <a:endParaRPr sz="3000">
              <a:latin typeface="Tahoma"/>
              <a:cs typeface="Tahoma"/>
            </a:endParaRPr>
          </a:p>
          <a:p>
            <a:pPr marL="355600" marR="6985" indent="-342900" algn="just">
              <a:lnSpc>
                <a:spcPct val="79800"/>
              </a:lnSpc>
              <a:spcBef>
                <a:spcPts val="730"/>
              </a:spcBef>
              <a:buClr>
                <a:srgbClr val="3333CC"/>
              </a:buClr>
              <a:buSzPct val="60000"/>
              <a:buFont typeface="Wingdings"/>
              <a:buChar char=""/>
              <a:tabLst>
                <a:tab pos="355600" algn="l"/>
              </a:tabLst>
            </a:pPr>
            <a:r>
              <a:rPr sz="3000" dirty="0">
                <a:latin typeface="Tahoma"/>
                <a:cs typeface="Tahoma"/>
              </a:rPr>
              <a:t>The </a:t>
            </a:r>
            <a:r>
              <a:rPr sz="3000" spc="-5" dirty="0">
                <a:latin typeface="Tahoma"/>
                <a:cs typeface="Tahoma"/>
              </a:rPr>
              <a:t>part </a:t>
            </a:r>
            <a:r>
              <a:rPr sz="3000" dirty="0">
                <a:latin typeface="Tahoma"/>
                <a:cs typeface="Tahoma"/>
              </a:rPr>
              <a:t>of the </a:t>
            </a:r>
            <a:r>
              <a:rPr sz="3000" spc="-5" dirty="0">
                <a:latin typeface="Tahoma"/>
                <a:cs typeface="Tahoma"/>
              </a:rPr>
              <a:t>brand which </a:t>
            </a:r>
            <a:r>
              <a:rPr sz="3000" dirty="0">
                <a:latin typeface="Tahoma"/>
                <a:cs typeface="Tahoma"/>
              </a:rPr>
              <a:t>can </a:t>
            </a:r>
            <a:r>
              <a:rPr sz="3000" spc="-5" dirty="0">
                <a:latin typeface="Tahoma"/>
                <a:cs typeface="Tahoma"/>
              </a:rPr>
              <a:t>be </a:t>
            </a:r>
            <a:r>
              <a:rPr sz="3000" dirty="0">
                <a:latin typeface="Tahoma"/>
                <a:cs typeface="Tahoma"/>
              </a:rPr>
              <a:t>vocalized-  the utterable-is </a:t>
            </a:r>
            <a:r>
              <a:rPr sz="3000" spc="-5" dirty="0">
                <a:latin typeface="Tahoma"/>
                <a:cs typeface="Tahoma"/>
              </a:rPr>
              <a:t>known </a:t>
            </a:r>
            <a:r>
              <a:rPr sz="3000" dirty="0">
                <a:latin typeface="Tahoma"/>
                <a:cs typeface="Tahoma"/>
              </a:rPr>
              <a:t>as the </a:t>
            </a:r>
            <a:r>
              <a:rPr sz="3000" spc="-5" dirty="0">
                <a:latin typeface="Tahoma"/>
                <a:cs typeface="Tahoma"/>
              </a:rPr>
              <a:t>brand</a:t>
            </a:r>
            <a:r>
              <a:rPr sz="3000" spc="-1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name.</a:t>
            </a:r>
            <a:endParaRPr sz="3000">
              <a:latin typeface="Tahoma"/>
              <a:cs typeface="Tahoma"/>
            </a:endParaRPr>
          </a:p>
          <a:p>
            <a:pPr marL="355600" marR="6350" indent="-342900" algn="just">
              <a:lnSpc>
                <a:spcPct val="79900"/>
              </a:lnSpc>
              <a:spcBef>
                <a:spcPts val="720"/>
              </a:spcBef>
              <a:buClr>
                <a:srgbClr val="3333CC"/>
              </a:buClr>
              <a:buSzPct val="60000"/>
              <a:buFont typeface="Wingdings"/>
              <a:buChar char=""/>
              <a:tabLst>
                <a:tab pos="355600" algn="l"/>
              </a:tabLst>
            </a:pPr>
            <a:r>
              <a:rPr sz="3000" spc="-5" dirty="0">
                <a:latin typeface="Tahoma"/>
                <a:cs typeface="Tahoma"/>
              </a:rPr>
              <a:t>The part of the brand that is given </a:t>
            </a:r>
            <a:r>
              <a:rPr sz="3000" spc="-10" dirty="0">
                <a:latin typeface="Tahoma"/>
                <a:cs typeface="Tahoma"/>
              </a:rPr>
              <a:t>legal  </a:t>
            </a:r>
            <a:r>
              <a:rPr sz="3000" spc="-5" dirty="0">
                <a:latin typeface="Tahoma"/>
                <a:cs typeface="Tahoma"/>
              </a:rPr>
              <a:t>protection </a:t>
            </a:r>
            <a:r>
              <a:rPr sz="3000" dirty="0">
                <a:latin typeface="Tahoma"/>
                <a:cs typeface="Tahoma"/>
              </a:rPr>
              <a:t>for exclusive </a:t>
            </a:r>
            <a:r>
              <a:rPr sz="3000" spc="-5" dirty="0">
                <a:latin typeface="Tahoma"/>
                <a:cs typeface="Tahoma"/>
              </a:rPr>
              <a:t>use by </a:t>
            </a:r>
            <a:r>
              <a:rPr sz="3000" dirty="0">
                <a:latin typeface="Tahoma"/>
                <a:cs typeface="Tahoma"/>
              </a:rPr>
              <a:t>a seller </a:t>
            </a:r>
            <a:r>
              <a:rPr sz="3000" spc="-5" dirty="0">
                <a:latin typeface="Tahoma"/>
                <a:cs typeface="Tahoma"/>
              </a:rPr>
              <a:t>is </a:t>
            </a:r>
            <a:r>
              <a:rPr sz="3000" spc="-10" dirty="0">
                <a:latin typeface="Tahoma"/>
                <a:cs typeface="Tahoma"/>
              </a:rPr>
              <a:t>known  </a:t>
            </a:r>
            <a:r>
              <a:rPr sz="3000" spc="-5" dirty="0">
                <a:latin typeface="Tahoma"/>
                <a:cs typeface="Tahoma"/>
              </a:rPr>
              <a:t>as the trade</a:t>
            </a:r>
            <a:r>
              <a:rPr sz="3000" spc="5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mark.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7422" y="932433"/>
            <a:ext cx="469074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Branding</a:t>
            </a:r>
            <a:r>
              <a:rPr spc="-25" dirty="0"/>
              <a:t> </a:t>
            </a:r>
            <a:r>
              <a:rPr spc="-10" dirty="0"/>
              <a:t>Decisions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9425" y="1938731"/>
            <a:ext cx="7367270" cy="177800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60"/>
              </a:spcBef>
              <a:buClr>
                <a:srgbClr val="3333CC"/>
              </a:buClr>
              <a:buSzPct val="59375"/>
              <a:buAutoNum type="arabicPeriod"/>
              <a:tabLst>
                <a:tab pos="526415" algn="l"/>
                <a:tab pos="527050" algn="l"/>
              </a:tabLst>
            </a:pPr>
            <a:r>
              <a:rPr sz="3200" spc="-5" dirty="0">
                <a:latin typeface="Tahoma"/>
                <a:cs typeface="Tahoma"/>
              </a:rPr>
              <a:t>To brand or not to</a:t>
            </a:r>
            <a:r>
              <a:rPr sz="3200" spc="3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brand</a:t>
            </a:r>
            <a:endParaRPr sz="3200">
              <a:latin typeface="Tahoma"/>
              <a:cs typeface="Tahoma"/>
            </a:endParaRPr>
          </a:p>
          <a:p>
            <a:pPr marL="527050" indent="-514350">
              <a:lnSpc>
                <a:spcPct val="100000"/>
              </a:lnSpc>
              <a:spcBef>
                <a:spcPts val="765"/>
              </a:spcBef>
              <a:buClr>
                <a:srgbClr val="3333CC"/>
              </a:buClr>
              <a:buSzPct val="59375"/>
              <a:buAutoNum type="arabicPeriod"/>
              <a:tabLst>
                <a:tab pos="526415" algn="l"/>
                <a:tab pos="527050" algn="l"/>
              </a:tabLst>
            </a:pPr>
            <a:r>
              <a:rPr sz="3200" spc="-5" dirty="0">
                <a:latin typeface="Tahoma"/>
                <a:cs typeface="Tahoma"/>
              </a:rPr>
              <a:t>Manufacturer’s brand or private</a:t>
            </a:r>
            <a:r>
              <a:rPr sz="3200" spc="6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brand</a:t>
            </a:r>
            <a:endParaRPr sz="3200">
              <a:latin typeface="Tahoma"/>
              <a:cs typeface="Tahoma"/>
            </a:endParaRPr>
          </a:p>
          <a:p>
            <a:pPr marL="527050" indent="-514350">
              <a:lnSpc>
                <a:spcPct val="100000"/>
              </a:lnSpc>
              <a:spcBef>
                <a:spcPts val="755"/>
              </a:spcBef>
              <a:buClr>
                <a:srgbClr val="3333CC"/>
              </a:buClr>
              <a:buSzPct val="59375"/>
              <a:buAutoNum type="arabicPeriod"/>
              <a:tabLst>
                <a:tab pos="526415" algn="l"/>
                <a:tab pos="527050" algn="l"/>
              </a:tabLst>
            </a:pPr>
            <a:r>
              <a:rPr sz="3200" spc="-5" dirty="0">
                <a:latin typeface="Tahoma"/>
                <a:cs typeface="Tahoma"/>
              </a:rPr>
              <a:t>Same brands or different</a:t>
            </a:r>
            <a:r>
              <a:rPr sz="3200" spc="3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brands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7422" y="932433"/>
            <a:ext cx="342646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Global</a:t>
            </a:r>
            <a:r>
              <a:rPr spc="-55" dirty="0"/>
              <a:t> </a:t>
            </a:r>
            <a:r>
              <a:rPr spc="-5" dirty="0"/>
              <a:t>Brands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9425" y="2035810"/>
            <a:ext cx="7616825" cy="3631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050" marR="5080" indent="-514350" algn="just">
              <a:lnSpc>
                <a:spcPct val="100000"/>
              </a:lnSpc>
              <a:spcBef>
                <a:spcPts val="95"/>
              </a:spcBef>
              <a:buClr>
                <a:srgbClr val="3333CC"/>
              </a:buClr>
              <a:buSzPct val="59375"/>
              <a:buAutoNum type="arabicPeriod"/>
              <a:tabLst>
                <a:tab pos="527050" algn="l"/>
              </a:tabLst>
            </a:pPr>
            <a:r>
              <a:rPr sz="3200" spc="-5" dirty="0">
                <a:latin typeface="Tahoma"/>
                <a:cs typeface="Tahoma"/>
              </a:rPr>
              <a:t>It makes market entry easy- for  example, Pepsi is well known in India  even before it came to</a:t>
            </a:r>
            <a:r>
              <a:rPr sz="3200" spc="4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India</a:t>
            </a:r>
            <a:endParaRPr sz="3200">
              <a:latin typeface="Tahoma"/>
              <a:cs typeface="Tahoma"/>
            </a:endParaRPr>
          </a:p>
          <a:p>
            <a:pPr marL="527050" marR="8890" indent="-514350" algn="just">
              <a:lnSpc>
                <a:spcPct val="100000"/>
              </a:lnSpc>
              <a:spcBef>
                <a:spcPts val="755"/>
              </a:spcBef>
              <a:buClr>
                <a:srgbClr val="3333CC"/>
              </a:buClr>
              <a:buSzPct val="59375"/>
              <a:buAutoNum type="arabicPeriod"/>
              <a:tabLst>
                <a:tab pos="527050" algn="l"/>
              </a:tabLst>
            </a:pPr>
            <a:r>
              <a:rPr sz="3200" spc="-5" dirty="0">
                <a:latin typeface="Tahoma"/>
                <a:cs typeface="Tahoma"/>
              </a:rPr>
              <a:t>It reduces the promotional expenditure  as the brand is well</a:t>
            </a:r>
            <a:r>
              <a:rPr sz="3200" spc="4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known.</a:t>
            </a:r>
            <a:endParaRPr sz="3200">
              <a:latin typeface="Tahoma"/>
              <a:cs typeface="Tahoma"/>
            </a:endParaRPr>
          </a:p>
          <a:p>
            <a:pPr marL="527050" marR="6985" indent="-514350" algn="just">
              <a:lnSpc>
                <a:spcPct val="100000"/>
              </a:lnSpc>
              <a:spcBef>
                <a:spcPts val="760"/>
              </a:spcBef>
              <a:buClr>
                <a:srgbClr val="3333CC"/>
              </a:buClr>
              <a:buSzPct val="59375"/>
              <a:buAutoNum type="arabicPeriod"/>
              <a:tabLst>
                <a:tab pos="527050" algn="l"/>
              </a:tabLst>
            </a:pPr>
            <a:r>
              <a:rPr sz="3200" spc="-5" dirty="0">
                <a:latin typeface="Tahoma"/>
                <a:cs typeface="Tahoma"/>
              </a:rPr>
              <a:t>It helps to generate good sales since  the very</a:t>
            </a:r>
            <a:r>
              <a:rPr sz="3200" spc="2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beginning.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39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Branding Problems In  International</a:t>
            </a:r>
            <a:r>
              <a:rPr spc="-20" dirty="0"/>
              <a:t> </a:t>
            </a:r>
            <a:r>
              <a:rPr spc="-5" dirty="0"/>
              <a:t>Marketing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9425" y="1959609"/>
            <a:ext cx="761428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1054735" algn="l"/>
                <a:tab pos="1570990" algn="l"/>
                <a:tab pos="2546985" algn="l"/>
                <a:tab pos="4036060" algn="l"/>
                <a:tab pos="4759960" algn="l"/>
                <a:tab pos="5219065" algn="l"/>
                <a:tab pos="6342380" algn="l"/>
                <a:tab pos="7266940" algn="l"/>
              </a:tabLst>
            </a:pPr>
            <a:r>
              <a:rPr sz="1800" spc="-5" dirty="0">
                <a:solidFill>
                  <a:srgbClr val="3333CC"/>
                </a:solidFill>
                <a:latin typeface="Tahoma"/>
                <a:cs typeface="Tahoma"/>
              </a:rPr>
              <a:t>1.	</a:t>
            </a:r>
            <a:r>
              <a:rPr sz="3000" spc="-5" dirty="0">
                <a:latin typeface="Tahoma"/>
                <a:cs typeface="Tahoma"/>
              </a:rPr>
              <a:t>It	is	very	difficult	for	a	small	firm	to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3776" y="2324608"/>
            <a:ext cx="21177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9580" algn="l"/>
              </a:tabLst>
            </a:pPr>
            <a:r>
              <a:rPr sz="3000" spc="-5" dirty="0">
                <a:latin typeface="Tahoma"/>
                <a:cs typeface="Tahoma"/>
              </a:rPr>
              <a:t>promote	its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2427" y="2324608"/>
            <a:ext cx="4783455" cy="8477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5080" indent="71120">
              <a:lnSpc>
                <a:spcPct val="79800"/>
              </a:lnSpc>
              <a:spcBef>
                <a:spcPts val="825"/>
              </a:spcBef>
              <a:tabLst>
                <a:tab pos="862965" algn="l"/>
                <a:tab pos="1352550" algn="l"/>
                <a:tab pos="1950720" algn="l"/>
                <a:tab pos="2165985" algn="l"/>
                <a:tab pos="3156585" algn="l"/>
                <a:tab pos="3425190" algn="l"/>
                <a:tab pos="3795395" algn="l"/>
              </a:tabLst>
            </a:pPr>
            <a:r>
              <a:rPr sz="3000" spc="-5" dirty="0">
                <a:latin typeface="Tahoma"/>
                <a:cs typeface="Tahoma"/>
              </a:rPr>
              <a:t>brand	in	foreign		markets  th</a:t>
            </a:r>
            <a:r>
              <a:rPr sz="3000" dirty="0">
                <a:latin typeface="Tahoma"/>
                <a:cs typeface="Tahoma"/>
              </a:rPr>
              <a:t>e	</a:t>
            </a:r>
            <a:r>
              <a:rPr sz="3000" spc="-5" dirty="0">
                <a:latin typeface="Tahoma"/>
                <a:cs typeface="Tahoma"/>
              </a:rPr>
              <a:t>heav</a:t>
            </a:r>
            <a:r>
              <a:rPr sz="3000" dirty="0">
                <a:latin typeface="Tahoma"/>
                <a:cs typeface="Tahoma"/>
              </a:rPr>
              <a:t>y		</a:t>
            </a:r>
            <a:r>
              <a:rPr sz="3000" spc="-5" dirty="0">
                <a:latin typeface="Tahoma"/>
                <a:cs typeface="Tahoma"/>
              </a:rPr>
              <a:t>cos</a:t>
            </a:r>
            <a:r>
              <a:rPr sz="3000" dirty="0">
                <a:latin typeface="Tahoma"/>
                <a:cs typeface="Tahoma"/>
              </a:rPr>
              <a:t>t	</a:t>
            </a:r>
            <a:r>
              <a:rPr sz="3000" spc="-5" dirty="0">
                <a:latin typeface="Tahoma"/>
                <a:cs typeface="Tahoma"/>
              </a:rPr>
              <a:t>o</a:t>
            </a:r>
            <a:r>
              <a:rPr sz="3000" dirty="0">
                <a:latin typeface="Tahoma"/>
                <a:cs typeface="Tahoma"/>
              </a:rPr>
              <a:t>f	</a:t>
            </a:r>
            <a:r>
              <a:rPr sz="3000" spc="-10" dirty="0">
                <a:latin typeface="Tahoma"/>
                <a:cs typeface="Tahoma"/>
              </a:rPr>
              <a:t>brand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3776" y="2689605"/>
            <a:ext cx="2033270" cy="8477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5080">
              <a:lnSpc>
                <a:spcPct val="79800"/>
              </a:lnSpc>
              <a:spcBef>
                <a:spcPts val="825"/>
              </a:spcBef>
              <a:tabLst>
                <a:tab pos="1692275" algn="l"/>
              </a:tabLst>
            </a:pPr>
            <a:r>
              <a:rPr sz="3000" spc="-10" dirty="0">
                <a:latin typeface="Tahoma"/>
                <a:cs typeface="Tahoma"/>
              </a:rPr>
              <a:t>becaus</a:t>
            </a:r>
            <a:r>
              <a:rPr sz="3000" spc="-5" dirty="0">
                <a:latin typeface="Tahoma"/>
                <a:cs typeface="Tahoma"/>
              </a:rPr>
              <a:t>e	</a:t>
            </a:r>
            <a:r>
              <a:rPr sz="3000" spc="-10" dirty="0">
                <a:latin typeface="Tahoma"/>
                <a:cs typeface="Tahoma"/>
              </a:rPr>
              <a:t>of  promotion.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9425" y="3511804"/>
            <a:ext cx="7614920" cy="240093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527050" marR="5080" indent="-514350" algn="just">
              <a:lnSpc>
                <a:spcPct val="79900"/>
              </a:lnSpc>
              <a:spcBef>
                <a:spcPts val="819"/>
              </a:spcBef>
              <a:buClr>
                <a:srgbClr val="3333CC"/>
              </a:buClr>
              <a:buSzPct val="60000"/>
              <a:buAutoNum type="arabicPeriod" startAt="2"/>
              <a:tabLst>
                <a:tab pos="527050" algn="l"/>
              </a:tabLst>
            </a:pPr>
            <a:r>
              <a:rPr sz="3000" spc="-5" dirty="0">
                <a:latin typeface="Tahoma"/>
                <a:cs typeface="Tahoma"/>
              </a:rPr>
              <a:t>Established foreign </a:t>
            </a:r>
            <a:r>
              <a:rPr sz="3000" dirty="0">
                <a:latin typeface="Tahoma"/>
                <a:cs typeface="Tahoma"/>
              </a:rPr>
              <a:t>importers </a:t>
            </a:r>
            <a:r>
              <a:rPr sz="3000" spc="-5" dirty="0">
                <a:latin typeface="Tahoma"/>
                <a:cs typeface="Tahoma"/>
              </a:rPr>
              <a:t>and  distributors discourage use of exporter  brand because they prefer to sell the  products under </a:t>
            </a:r>
            <a:r>
              <a:rPr sz="3000" dirty="0">
                <a:latin typeface="Tahoma"/>
                <a:cs typeface="Tahoma"/>
              </a:rPr>
              <a:t>their </a:t>
            </a:r>
            <a:r>
              <a:rPr sz="3000" spc="-5" dirty="0">
                <a:latin typeface="Tahoma"/>
                <a:cs typeface="Tahoma"/>
              </a:rPr>
              <a:t>own brand</a:t>
            </a:r>
            <a:r>
              <a:rPr sz="3000" spc="25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name.</a:t>
            </a:r>
            <a:endParaRPr sz="3000">
              <a:latin typeface="Tahoma"/>
              <a:cs typeface="Tahoma"/>
            </a:endParaRPr>
          </a:p>
          <a:p>
            <a:pPr marL="527050" marR="5715" indent="-514350" algn="just">
              <a:lnSpc>
                <a:spcPct val="79800"/>
              </a:lnSpc>
              <a:spcBef>
                <a:spcPts val="730"/>
              </a:spcBef>
              <a:buClr>
                <a:srgbClr val="3333CC"/>
              </a:buClr>
              <a:buSzPct val="60000"/>
              <a:buAutoNum type="arabicPeriod" startAt="2"/>
              <a:tabLst>
                <a:tab pos="527050" algn="l"/>
              </a:tabLst>
            </a:pPr>
            <a:r>
              <a:rPr sz="3000" spc="-5" dirty="0">
                <a:latin typeface="Tahoma"/>
                <a:cs typeface="Tahoma"/>
              </a:rPr>
              <a:t>The cultural and other factors make  branding </a:t>
            </a:r>
            <a:r>
              <a:rPr sz="3000" dirty="0">
                <a:latin typeface="Tahoma"/>
                <a:cs typeface="Tahoma"/>
              </a:rPr>
              <a:t>decision complicated </a:t>
            </a:r>
            <a:r>
              <a:rPr sz="3000" spc="-5" dirty="0">
                <a:latin typeface="Tahoma"/>
                <a:cs typeface="Tahoma"/>
              </a:rPr>
              <a:t>in</a:t>
            </a:r>
            <a:r>
              <a:rPr sz="3000" spc="1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IM.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2601" y="1694434"/>
            <a:ext cx="8113395" cy="422592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526415" marR="5080" indent="-514350" algn="just">
              <a:lnSpc>
                <a:spcPct val="79900"/>
              </a:lnSpc>
              <a:spcBef>
                <a:spcPts val="819"/>
              </a:spcBef>
              <a:buClr>
                <a:srgbClr val="3333CC"/>
              </a:buClr>
              <a:buSzPct val="60000"/>
              <a:buAutoNum type="arabicPeriod" startAt="4"/>
              <a:tabLst>
                <a:tab pos="527050" algn="l"/>
              </a:tabLst>
            </a:pPr>
            <a:r>
              <a:rPr sz="3000" dirty="0">
                <a:latin typeface="Tahoma"/>
                <a:cs typeface="Tahoma"/>
              </a:rPr>
              <a:t>One </a:t>
            </a:r>
            <a:r>
              <a:rPr sz="3000" spc="-5" dirty="0">
                <a:latin typeface="Tahoma"/>
                <a:cs typeface="Tahoma"/>
              </a:rPr>
              <a:t>problem </a:t>
            </a:r>
            <a:r>
              <a:rPr sz="3000" dirty="0">
                <a:latin typeface="Tahoma"/>
                <a:cs typeface="Tahoma"/>
              </a:rPr>
              <a:t>faced </a:t>
            </a:r>
            <a:r>
              <a:rPr sz="3000" spc="-5" dirty="0">
                <a:latin typeface="Tahoma"/>
                <a:cs typeface="Tahoma"/>
              </a:rPr>
              <a:t>by </a:t>
            </a:r>
            <a:r>
              <a:rPr sz="3000" dirty="0">
                <a:latin typeface="Tahoma"/>
                <a:cs typeface="Tahoma"/>
              </a:rPr>
              <a:t>some multinational  </a:t>
            </a:r>
            <a:r>
              <a:rPr sz="3000" spc="-5" dirty="0">
                <a:latin typeface="Tahoma"/>
                <a:cs typeface="Tahoma"/>
              </a:rPr>
              <a:t>companies when they wanted to </a:t>
            </a:r>
            <a:r>
              <a:rPr sz="3000" dirty="0">
                <a:latin typeface="Tahoma"/>
                <a:cs typeface="Tahoma"/>
              </a:rPr>
              <a:t>market  </a:t>
            </a:r>
            <a:r>
              <a:rPr sz="3000" spc="-5" dirty="0">
                <a:latin typeface="Tahoma"/>
                <a:cs typeface="Tahoma"/>
              </a:rPr>
              <a:t>their products in </a:t>
            </a:r>
            <a:r>
              <a:rPr sz="3000" dirty="0">
                <a:latin typeface="Tahoma"/>
                <a:cs typeface="Tahoma"/>
              </a:rPr>
              <a:t>some </a:t>
            </a:r>
            <a:r>
              <a:rPr sz="3000" spc="-5" dirty="0">
                <a:latin typeface="Tahoma"/>
                <a:cs typeface="Tahoma"/>
              </a:rPr>
              <a:t>countries is that they  found that their world renowned brands </a:t>
            </a:r>
            <a:r>
              <a:rPr sz="3000" spc="-10" dirty="0">
                <a:latin typeface="Tahoma"/>
                <a:cs typeface="Tahoma"/>
              </a:rPr>
              <a:t>had  </a:t>
            </a:r>
            <a:r>
              <a:rPr sz="3000" spc="-5" dirty="0">
                <a:latin typeface="Tahoma"/>
                <a:cs typeface="Tahoma"/>
              </a:rPr>
              <a:t>been registered in these countries </a:t>
            </a:r>
            <a:r>
              <a:rPr sz="3000" spc="-10" dirty="0">
                <a:latin typeface="Tahoma"/>
                <a:cs typeface="Tahoma"/>
              </a:rPr>
              <a:t>by  </a:t>
            </a:r>
            <a:r>
              <a:rPr sz="3000" spc="-5" dirty="0">
                <a:latin typeface="Tahoma"/>
                <a:cs typeface="Tahoma"/>
              </a:rPr>
              <a:t>somebody else with the result that these  firms had to pay fee to the </a:t>
            </a:r>
            <a:r>
              <a:rPr sz="3000" spc="-10" dirty="0">
                <a:latin typeface="Tahoma"/>
                <a:cs typeface="Tahoma"/>
              </a:rPr>
              <a:t>registered  </a:t>
            </a:r>
            <a:r>
              <a:rPr sz="3000" spc="-5" dirty="0">
                <a:latin typeface="Tahoma"/>
                <a:cs typeface="Tahoma"/>
              </a:rPr>
              <a:t>holders of these brands in these countries  for permission to use these</a:t>
            </a:r>
            <a:r>
              <a:rPr sz="3000" spc="-15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brands.</a:t>
            </a:r>
            <a:endParaRPr sz="3000">
              <a:latin typeface="Tahoma"/>
              <a:cs typeface="Tahoma"/>
            </a:endParaRPr>
          </a:p>
          <a:p>
            <a:pPr marL="527050" marR="8890" indent="-514350" algn="just">
              <a:lnSpc>
                <a:spcPct val="79800"/>
              </a:lnSpc>
              <a:spcBef>
                <a:spcPts val="730"/>
              </a:spcBef>
              <a:buClr>
                <a:srgbClr val="3333CC"/>
              </a:buClr>
              <a:buSzPct val="60000"/>
              <a:buAutoNum type="arabicPeriod" startAt="4"/>
              <a:tabLst>
                <a:tab pos="527050" algn="l"/>
              </a:tabLst>
            </a:pPr>
            <a:r>
              <a:rPr sz="3000" spc="-5" dirty="0">
                <a:latin typeface="Tahoma"/>
                <a:cs typeface="Tahoma"/>
              </a:rPr>
              <a:t>In some countries, there are restrictions on  use of foreign</a:t>
            </a:r>
            <a:r>
              <a:rPr sz="3000" spc="5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brands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39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Scope For Use Of Indian  Brands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6401" y="1694434"/>
            <a:ext cx="70002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1873250" algn="l"/>
                <a:tab pos="3125470" algn="l"/>
                <a:tab pos="4509770" algn="l"/>
                <a:tab pos="5501005" algn="l"/>
                <a:tab pos="6193155" algn="l"/>
              </a:tabLst>
            </a:pPr>
            <a:r>
              <a:rPr sz="1800" spc="-5" dirty="0">
                <a:solidFill>
                  <a:srgbClr val="3333CC"/>
                </a:solidFill>
                <a:latin typeface="Tahoma"/>
                <a:cs typeface="Tahoma"/>
              </a:rPr>
              <a:t>1.	</a:t>
            </a:r>
            <a:r>
              <a:rPr sz="3000" spc="-5" dirty="0">
                <a:latin typeface="Tahoma"/>
                <a:cs typeface="Tahoma"/>
              </a:rPr>
              <a:t>Indian	brand	names	may	be	used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30172" y="1694434"/>
            <a:ext cx="93471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Tahoma"/>
                <a:cs typeface="Tahoma"/>
              </a:rPr>
              <a:t>when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6401" y="2059432"/>
            <a:ext cx="8187690" cy="240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algn="just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Tahoma"/>
                <a:cs typeface="Tahoma"/>
              </a:rPr>
              <a:t>niche marketing strategy is</a:t>
            </a:r>
            <a:r>
              <a:rPr sz="3000" spc="4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employed.</a:t>
            </a:r>
            <a:endParaRPr sz="3000">
              <a:latin typeface="Tahoma"/>
              <a:cs typeface="Tahoma"/>
            </a:endParaRPr>
          </a:p>
          <a:p>
            <a:pPr marL="527050" marR="5080" indent="-514350" algn="just">
              <a:lnSpc>
                <a:spcPct val="79800"/>
              </a:lnSpc>
              <a:spcBef>
                <a:spcPts val="725"/>
              </a:spcBef>
            </a:pPr>
            <a:r>
              <a:rPr sz="1800" spc="-5" dirty="0">
                <a:solidFill>
                  <a:srgbClr val="3333CC"/>
                </a:solidFill>
                <a:latin typeface="Tahoma"/>
                <a:cs typeface="Tahoma"/>
              </a:rPr>
              <a:t>2. </a:t>
            </a:r>
            <a:r>
              <a:rPr sz="3000" spc="-5" dirty="0">
                <a:latin typeface="Tahoma"/>
                <a:cs typeface="Tahoma"/>
              </a:rPr>
              <a:t>Indian brand </a:t>
            </a:r>
            <a:r>
              <a:rPr sz="3000" dirty="0">
                <a:latin typeface="Tahoma"/>
                <a:cs typeface="Tahoma"/>
              </a:rPr>
              <a:t>names may </a:t>
            </a:r>
            <a:r>
              <a:rPr sz="3000" spc="-5" dirty="0">
                <a:latin typeface="Tahoma"/>
                <a:cs typeface="Tahoma"/>
              </a:rPr>
              <a:t>be used when </a:t>
            </a:r>
            <a:r>
              <a:rPr sz="3000" dirty="0">
                <a:latin typeface="Tahoma"/>
                <a:cs typeface="Tahoma"/>
              </a:rPr>
              <a:t>the  </a:t>
            </a:r>
            <a:r>
              <a:rPr sz="3000" spc="-5" dirty="0">
                <a:latin typeface="Tahoma"/>
                <a:cs typeface="Tahoma"/>
              </a:rPr>
              <a:t>export is made to foreign firms who do not  have their own brands or when goods are  sold by distributors who do not have their  own brand</a:t>
            </a:r>
            <a:r>
              <a:rPr sz="300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names.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0752" y="4799583"/>
            <a:ext cx="64096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7255" algn="l"/>
                <a:tab pos="2808605" algn="l"/>
                <a:tab pos="4221480" algn="l"/>
                <a:tab pos="5996305" algn="l"/>
              </a:tabLst>
            </a:pPr>
            <a:r>
              <a:rPr sz="3000" spc="-5" dirty="0">
                <a:latin typeface="Tahoma"/>
                <a:cs typeface="Tahoma"/>
              </a:rPr>
              <a:t>experience	</a:t>
            </a:r>
            <a:r>
              <a:rPr sz="3000" spc="-10" dirty="0">
                <a:latin typeface="Tahoma"/>
                <a:cs typeface="Tahoma"/>
              </a:rPr>
              <a:t>i</a:t>
            </a:r>
            <a:r>
              <a:rPr sz="3000" spc="-5" dirty="0">
                <a:latin typeface="Tahoma"/>
                <a:cs typeface="Tahoma"/>
              </a:rPr>
              <a:t>n	export	</a:t>
            </a:r>
            <a:r>
              <a:rPr sz="3000" spc="-10" dirty="0">
                <a:latin typeface="Tahoma"/>
                <a:cs typeface="Tahoma"/>
              </a:rPr>
              <a:t>busines</a:t>
            </a:r>
            <a:r>
              <a:rPr sz="3000" spc="-5" dirty="0">
                <a:latin typeface="Tahoma"/>
                <a:cs typeface="Tahoma"/>
              </a:rPr>
              <a:t>s	</a:t>
            </a:r>
            <a:r>
              <a:rPr sz="3000" spc="-10" dirty="0">
                <a:latin typeface="Tahoma"/>
                <a:cs typeface="Tahoma"/>
              </a:rPr>
              <a:t>by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401" y="4433823"/>
            <a:ext cx="81895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240"/>
              </a:lnSpc>
              <a:spcBef>
                <a:spcPts val="100"/>
              </a:spcBef>
              <a:tabLst>
                <a:tab pos="513715" algn="l"/>
                <a:tab pos="1870075" algn="l"/>
                <a:tab pos="3633470" algn="l"/>
                <a:tab pos="5776595" algn="l"/>
                <a:tab pos="6941820" algn="l"/>
              </a:tabLst>
            </a:pPr>
            <a:r>
              <a:rPr sz="1800" spc="-5" dirty="0">
                <a:solidFill>
                  <a:srgbClr val="3333CC"/>
                </a:solidFill>
                <a:latin typeface="Tahoma"/>
                <a:cs typeface="Tahoma"/>
              </a:rPr>
              <a:t>3.	</a:t>
            </a:r>
            <a:r>
              <a:rPr sz="3000" spc="-5" dirty="0">
                <a:latin typeface="Tahoma"/>
                <a:cs typeface="Tahoma"/>
              </a:rPr>
              <a:t>After	gaining	credibility	and	gaining</a:t>
            </a:r>
            <a:endParaRPr sz="3000">
              <a:latin typeface="Tahoma"/>
              <a:cs typeface="Tahoma"/>
            </a:endParaRPr>
          </a:p>
          <a:p>
            <a:pPr marR="7620" algn="r">
              <a:lnSpc>
                <a:spcPts val="3240"/>
              </a:lnSpc>
            </a:pPr>
            <a:r>
              <a:rPr sz="3000" spc="-10" dirty="0">
                <a:latin typeface="Tahoma"/>
                <a:cs typeface="Tahoma"/>
              </a:rPr>
              <a:t>being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0752" y="5164582"/>
            <a:ext cx="7673975" cy="8477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5080">
              <a:lnSpc>
                <a:spcPct val="79800"/>
              </a:lnSpc>
              <a:spcBef>
                <a:spcPts val="825"/>
              </a:spcBef>
              <a:tabLst>
                <a:tab pos="1696085" algn="l"/>
                <a:tab pos="1917700" algn="l"/>
                <a:tab pos="2670810" algn="l"/>
                <a:tab pos="3718560" algn="l"/>
                <a:tab pos="4266565" algn="l"/>
                <a:tab pos="5049520" algn="l"/>
                <a:tab pos="5636260" algn="l"/>
                <a:tab pos="6297930" algn="l"/>
                <a:tab pos="6595745" algn="l"/>
                <a:tab pos="6957695" algn="l"/>
              </a:tabLst>
            </a:pPr>
            <a:r>
              <a:rPr sz="3000" spc="-5" dirty="0">
                <a:latin typeface="Tahoma"/>
                <a:cs typeface="Tahoma"/>
              </a:rPr>
              <a:t>suppliers		t</a:t>
            </a:r>
            <a:r>
              <a:rPr sz="3000" dirty="0">
                <a:latin typeface="Tahoma"/>
                <a:cs typeface="Tahoma"/>
              </a:rPr>
              <a:t>o	</a:t>
            </a:r>
            <a:r>
              <a:rPr sz="3000" spc="-5" dirty="0">
                <a:latin typeface="Tahoma"/>
                <a:cs typeface="Tahoma"/>
              </a:rPr>
              <a:t>foreign</a:t>
            </a:r>
            <a:r>
              <a:rPr sz="3000" dirty="0">
                <a:latin typeface="Tahoma"/>
                <a:cs typeface="Tahoma"/>
              </a:rPr>
              <a:t>	firms,	</a:t>
            </a:r>
            <a:r>
              <a:rPr sz="3000" spc="-5" dirty="0">
                <a:latin typeface="Tahoma"/>
                <a:cs typeface="Tahoma"/>
              </a:rPr>
              <a:t>th</a:t>
            </a:r>
            <a:r>
              <a:rPr sz="3000" dirty="0">
                <a:latin typeface="Tahoma"/>
                <a:cs typeface="Tahoma"/>
              </a:rPr>
              <a:t>e		</a:t>
            </a:r>
            <a:r>
              <a:rPr sz="3000" spc="-10" dirty="0">
                <a:latin typeface="Tahoma"/>
                <a:cs typeface="Tahoma"/>
              </a:rPr>
              <a:t>Indian  exporte</a:t>
            </a:r>
            <a:r>
              <a:rPr sz="3000" spc="-5" dirty="0">
                <a:latin typeface="Tahoma"/>
                <a:cs typeface="Tahoma"/>
              </a:rPr>
              <a:t>r</a:t>
            </a:r>
            <a:r>
              <a:rPr sz="3000" dirty="0">
                <a:latin typeface="Tahoma"/>
                <a:cs typeface="Tahoma"/>
              </a:rPr>
              <a:t>	</a:t>
            </a:r>
            <a:r>
              <a:rPr sz="3000" spc="-5" dirty="0">
                <a:latin typeface="Tahoma"/>
                <a:cs typeface="Tahoma"/>
              </a:rPr>
              <a:t>ma</a:t>
            </a:r>
            <a:r>
              <a:rPr sz="3000" dirty="0">
                <a:latin typeface="Tahoma"/>
                <a:cs typeface="Tahoma"/>
              </a:rPr>
              <a:t>y	</a:t>
            </a:r>
            <a:r>
              <a:rPr sz="3000" spc="-855" dirty="0">
                <a:latin typeface="Tahoma"/>
                <a:cs typeface="Tahoma"/>
              </a:rPr>
              <a:t> </a:t>
            </a:r>
            <a:r>
              <a:rPr sz="3000" dirty="0">
                <a:latin typeface="Tahoma"/>
                <a:cs typeface="Tahoma"/>
              </a:rPr>
              <a:t>start	</a:t>
            </a:r>
            <a:r>
              <a:rPr sz="3000" spc="-5" dirty="0">
                <a:latin typeface="Tahoma"/>
                <a:cs typeface="Tahoma"/>
              </a:rPr>
              <a:t>selling</a:t>
            </a:r>
            <a:r>
              <a:rPr sz="3000" dirty="0">
                <a:latin typeface="Tahoma"/>
                <a:cs typeface="Tahoma"/>
              </a:rPr>
              <a:t>	</a:t>
            </a:r>
            <a:r>
              <a:rPr sz="3000" spc="-10" dirty="0">
                <a:latin typeface="Tahoma"/>
                <a:cs typeface="Tahoma"/>
              </a:rPr>
              <a:t>unde</a:t>
            </a:r>
            <a:r>
              <a:rPr sz="3000" spc="-5" dirty="0">
                <a:latin typeface="Tahoma"/>
                <a:cs typeface="Tahoma"/>
              </a:rPr>
              <a:t>r</a:t>
            </a:r>
            <a:r>
              <a:rPr sz="3000" dirty="0">
                <a:latin typeface="Tahoma"/>
                <a:cs typeface="Tahoma"/>
              </a:rPr>
              <a:t>	</a:t>
            </a:r>
            <a:r>
              <a:rPr sz="3000" spc="-5" dirty="0">
                <a:latin typeface="Tahoma"/>
                <a:cs typeface="Tahoma"/>
              </a:rPr>
              <a:t>it</a:t>
            </a:r>
            <a:r>
              <a:rPr sz="3000" dirty="0">
                <a:latin typeface="Tahoma"/>
                <a:cs typeface="Tahoma"/>
              </a:rPr>
              <a:t>s	</a:t>
            </a:r>
            <a:r>
              <a:rPr sz="3000" spc="-10" dirty="0">
                <a:latin typeface="Tahoma"/>
                <a:cs typeface="Tahoma"/>
              </a:rPr>
              <a:t>own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0752" y="5894578"/>
            <a:ext cx="21647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Tahoma"/>
                <a:cs typeface="Tahoma"/>
              </a:rPr>
              <a:t>brand</a:t>
            </a:r>
            <a:r>
              <a:rPr sz="3000" spc="-45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name.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4001" y="1702053"/>
            <a:ext cx="8341995" cy="43821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527050" marR="5080" indent="-514350" algn="just">
              <a:lnSpc>
                <a:spcPct val="79800"/>
              </a:lnSpc>
              <a:spcBef>
                <a:spcPts val="755"/>
              </a:spcBef>
              <a:buClr>
                <a:srgbClr val="3333CC"/>
              </a:buClr>
              <a:buSzPct val="59259"/>
              <a:buAutoNum type="arabicPeriod" startAt="4"/>
              <a:tabLst>
                <a:tab pos="527050" algn="l"/>
              </a:tabLst>
            </a:pPr>
            <a:r>
              <a:rPr sz="2700" spc="-5" dirty="0">
                <a:latin typeface="Tahoma"/>
                <a:cs typeface="Tahoma"/>
              </a:rPr>
              <a:t>An Indian firm may buy </a:t>
            </a:r>
            <a:r>
              <a:rPr sz="2700" dirty="0">
                <a:latin typeface="Tahoma"/>
                <a:cs typeface="Tahoma"/>
              </a:rPr>
              <a:t>a </a:t>
            </a:r>
            <a:r>
              <a:rPr sz="2700" spc="-5" dirty="0">
                <a:latin typeface="Tahoma"/>
                <a:cs typeface="Tahoma"/>
              </a:rPr>
              <a:t>foreign brand or take  over </a:t>
            </a:r>
            <a:r>
              <a:rPr sz="2700" dirty="0">
                <a:latin typeface="Tahoma"/>
                <a:cs typeface="Tahoma"/>
              </a:rPr>
              <a:t>a </a:t>
            </a:r>
            <a:r>
              <a:rPr sz="2700" spc="-5" dirty="0">
                <a:latin typeface="Tahoma"/>
                <a:cs typeface="Tahoma"/>
              </a:rPr>
              <a:t>foreign firm with established brand</a:t>
            </a:r>
            <a:r>
              <a:rPr sz="2700" spc="-10" dirty="0">
                <a:latin typeface="Tahoma"/>
                <a:cs typeface="Tahoma"/>
              </a:rPr>
              <a:t> name.</a:t>
            </a:r>
            <a:endParaRPr sz="2700">
              <a:latin typeface="Tahoma"/>
              <a:cs typeface="Tahoma"/>
            </a:endParaRPr>
          </a:p>
          <a:p>
            <a:pPr marL="527050" marR="6350" indent="-514350" algn="just">
              <a:lnSpc>
                <a:spcPct val="79800"/>
              </a:lnSpc>
              <a:spcBef>
                <a:spcPts val="650"/>
              </a:spcBef>
              <a:buClr>
                <a:srgbClr val="3333CC"/>
              </a:buClr>
              <a:buSzPct val="59259"/>
              <a:buAutoNum type="arabicPeriod" startAt="4"/>
              <a:tabLst>
                <a:tab pos="527050" algn="l"/>
              </a:tabLst>
            </a:pPr>
            <a:r>
              <a:rPr sz="2700" spc="-5" dirty="0">
                <a:latin typeface="Tahoma"/>
                <a:cs typeface="Tahoma"/>
              </a:rPr>
              <a:t>The Indian firms having reputation in </a:t>
            </a:r>
            <a:r>
              <a:rPr sz="2700" spc="-10" dirty="0">
                <a:latin typeface="Tahoma"/>
                <a:cs typeface="Tahoma"/>
              </a:rPr>
              <a:t>foreign  </a:t>
            </a:r>
            <a:r>
              <a:rPr sz="2700" spc="-5" dirty="0">
                <a:latin typeface="Tahoma"/>
                <a:cs typeface="Tahoma"/>
              </a:rPr>
              <a:t>countries may promote their brands in the </a:t>
            </a:r>
            <a:r>
              <a:rPr sz="2700" spc="-10" dirty="0">
                <a:latin typeface="Tahoma"/>
                <a:cs typeface="Tahoma"/>
              </a:rPr>
              <a:t>foreign  markets.</a:t>
            </a:r>
            <a:endParaRPr sz="2700">
              <a:latin typeface="Tahoma"/>
              <a:cs typeface="Tahoma"/>
            </a:endParaRPr>
          </a:p>
          <a:p>
            <a:pPr marL="527050" indent="-514350" algn="just">
              <a:lnSpc>
                <a:spcPts val="3235"/>
              </a:lnSpc>
              <a:buClr>
                <a:srgbClr val="3333CC"/>
              </a:buClr>
              <a:buSzPct val="59259"/>
              <a:buAutoNum type="arabicPeriod" startAt="4"/>
              <a:tabLst>
                <a:tab pos="527050" algn="l"/>
              </a:tabLst>
            </a:pPr>
            <a:r>
              <a:rPr sz="2700" spc="-5" dirty="0">
                <a:latin typeface="Tahoma"/>
                <a:cs typeface="Tahoma"/>
              </a:rPr>
              <a:t>Indian companies may also use mixed</a:t>
            </a:r>
            <a:r>
              <a:rPr sz="2700" spc="5" dirty="0">
                <a:latin typeface="Tahoma"/>
                <a:cs typeface="Tahoma"/>
              </a:rPr>
              <a:t> </a:t>
            </a:r>
            <a:r>
              <a:rPr sz="2700" spc="-10" dirty="0">
                <a:latin typeface="Tahoma"/>
                <a:cs typeface="Tahoma"/>
              </a:rPr>
              <a:t>brands.</a:t>
            </a:r>
            <a:endParaRPr sz="2700">
              <a:latin typeface="Tahoma"/>
              <a:cs typeface="Tahoma"/>
            </a:endParaRPr>
          </a:p>
          <a:p>
            <a:pPr marL="527050" marR="7620" indent="-514350" algn="just">
              <a:lnSpc>
                <a:spcPct val="79800"/>
              </a:lnSpc>
              <a:spcBef>
                <a:spcPts val="655"/>
              </a:spcBef>
              <a:buClr>
                <a:srgbClr val="3333CC"/>
              </a:buClr>
              <a:buSzPct val="59259"/>
              <a:buAutoNum type="arabicPeriod" startAt="4"/>
              <a:tabLst>
                <a:tab pos="527050" algn="l"/>
              </a:tabLst>
            </a:pPr>
            <a:r>
              <a:rPr sz="2700" spc="-5" dirty="0">
                <a:latin typeface="Tahoma"/>
                <a:cs typeface="Tahoma"/>
              </a:rPr>
              <a:t>Several firms may jointly promote </a:t>
            </a:r>
            <a:r>
              <a:rPr sz="2700" dirty="0">
                <a:latin typeface="Tahoma"/>
                <a:cs typeface="Tahoma"/>
              </a:rPr>
              <a:t>a </a:t>
            </a:r>
            <a:r>
              <a:rPr sz="2700" spc="-5" dirty="0">
                <a:latin typeface="Tahoma"/>
                <a:cs typeface="Tahoma"/>
              </a:rPr>
              <a:t>common  brand-consortium </a:t>
            </a:r>
            <a:r>
              <a:rPr sz="2700" spc="-10" dirty="0">
                <a:latin typeface="Tahoma"/>
                <a:cs typeface="Tahoma"/>
              </a:rPr>
              <a:t>approach.</a:t>
            </a:r>
            <a:endParaRPr sz="2700">
              <a:latin typeface="Tahoma"/>
              <a:cs typeface="Tahoma"/>
            </a:endParaRPr>
          </a:p>
          <a:p>
            <a:pPr marL="527050" marR="5080" indent="-514350" algn="just">
              <a:lnSpc>
                <a:spcPct val="79900"/>
              </a:lnSpc>
              <a:spcBef>
                <a:spcPts val="650"/>
              </a:spcBef>
              <a:buClr>
                <a:srgbClr val="3333CC"/>
              </a:buClr>
              <a:buSzPct val="59259"/>
              <a:buAutoNum type="arabicPeriod" startAt="4"/>
              <a:tabLst>
                <a:tab pos="527050" algn="l"/>
              </a:tabLst>
            </a:pPr>
            <a:r>
              <a:rPr sz="2700" spc="-5" dirty="0">
                <a:latin typeface="Tahoma"/>
                <a:cs typeface="Tahoma"/>
              </a:rPr>
              <a:t>Promotion of </a:t>
            </a:r>
            <a:r>
              <a:rPr sz="2700" dirty="0">
                <a:latin typeface="Tahoma"/>
                <a:cs typeface="Tahoma"/>
              </a:rPr>
              <a:t>a </a:t>
            </a:r>
            <a:r>
              <a:rPr sz="2700" spc="-5" dirty="0">
                <a:latin typeface="Tahoma"/>
                <a:cs typeface="Tahoma"/>
              </a:rPr>
              <a:t>logo by export promotion agencies  and permission to use this logo along with the  brands of firms who will strictly adhere to the  quality and other</a:t>
            </a:r>
            <a:r>
              <a:rPr sz="2700" spc="20" dirty="0">
                <a:latin typeface="Tahoma"/>
                <a:cs typeface="Tahoma"/>
              </a:rPr>
              <a:t> </a:t>
            </a:r>
            <a:r>
              <a:rPr sz="2700" spc="-10" dirty="0">
                <a:latin typeface="Tahoma"/>
                <a:cs typeface="Tahoma"/>
              </a:rPr>
              <a:t>norms.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978655" cy="6832600"/>
            <a:chOff x="0" y="0"/>
            <a:chExt cx="900366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003323" cy="6857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59910" y="664337"/>
              <a:ext cx="2529205" cy="1102995"/>
            </a:xfrm>
            <a:custGeom>
              <a:avLst/>
              <a:gdLst/>
              <a:ahLst/>
              <a:cxnLst/>
              <a:rect l="l" t="t" r="r" b="b"/>
              <a:pathLst>
                <a:path w="2529204" h="1102995">
                  <a:moveTo>
                    <a:pt x="795880" y="498983"/>
                  </a:moveTo>
                  <a:lnTo>
                    <a:pt x="686053" y="498983"/>
                  </a:lnTo>
                  <a:lnTo>
                    <a:pt x="767461" y="516127"/>
                  </a:lnTo>
                  <a:lnTo>
                    <a:pt x="776224" y="738377"/>
                  </a:lnTo>
                  <a:lnTo>
                    <a:pt x="713613" y="767841"/>
                  </a:lnTo>
                  <a:lnTo>
                    <a:pt x="832612" y="792861"/>
                  </a:lnTo>
                  <a:lnTo>
                    <a:pt x="791717" y="742441"/>
                  </a:lnTo>
                  <a:lnTo>
                    <a:pt x="795880" y="498983"/>
                  </a:lnTo>
                  <a:close/>
                </a:path>
                <a:path w="2529204" h="1102995">
                  <a:moveTo>
                    <a:pt x="802004" y="140715"/>
                  </a:moveTo>
                  <a:lnTo>
                    <a:pt x="563879" y="702055"/>
                  </a:lnTo>
                  <a:lnTo>
                    <a:pt x="509397" y="724915"/>
                  </a:lnTo>
                  <a:lnTo>
                    <a:pt x="606298" y="745236"/>
                  </a:lnTo>
                  <a:lnTo>
                    <a:pt x="686053" y="498983"/>
                  </a:lnTo>
                  <a:lnTo>
                    <a:pt x="795880" y="498983"/>
                  </a:lnTo>
                  <a:lnTo>
                    <a:pt x="795882" y="498855"/>
                  </a:lnTo>
                  <a:lnTo>
                    <a:pt x="766826" y="498855"/>
                  </a:lnTo>
                  <a:lnTo>
                    <a:pt x="691134" y="482853"/>
                  </a:lnTo>
                  <a:lnTo>
                    <a:pt x="757554" y="278511"/>
                  </a:lnTo>
                  <a:lnTo>
                    <a:pt x="799649" y="278511"/>
                  </a:lnTo>
                  <a:lnTo>
                    <a:pt x="802004" y="140715"/>
                  </a:lnTo>
                  <a:close/>
                </a:path>
                <a:path w="2529204" h="1102995">
                  <a:moveTo>
                    <a:pt x="444004" y="384048"/>
                  </a:moveTo>
                  <a:lnTo>
                    <a:pt x="354711" y="384048"/>
                  </a:lnTo>
                  <a:lnTo>
                    <a:pt x="486028" y="411734"/>
                  </a:lnTo>
                  <a:lnTo>
                    <a:pt x="405129" y="702945"/>
                  </a:lnTo>
                  <a:lnTo>
                    <a:pt x="497713" y="722376"/>
                  </a:lnTo>
                  <a:lnTo>
                    <a:pt x="462661" y="685800"/>
                  </a:lnTo>
                  <a:lnTo>
                    <a:pt x="524082" y="393826"/>
                  </a:lnTo>
                  <a:lnTo>
                    <a:pt x="490600" y="393826"/>
                  </a:lnTo>
                  <a:lnTo>
                    <a:pt x="444004" y="384048"/>
                  </a:lnTo>
                  <a:close/>
                </a:path>
                <a:path w="2529204" h="1102995">
                  <a:moveTo>
                    <a:pt x="345566" y="53848"/>
                  </a:moveTo>
                  <a:lnTo>
                    <a:pt x="381762" y="92455"/>
                  </a:lnTo>
                  <a:lnTo>
                    <a:pt x="266573" y="640334"/>
                  </a:lnTo>
                  <a:lnTo>
                    <a:pt x="209676" y="661797"/>
                  </a:lnTo>
                  <a:lnTo>
                    <a:pt x="273050" y="675132"/>
                  </a:lnTo>
                  <a:lnTo>
                    <a:pt x="354711" y="384048"/>
                  </a:lnTo>
                  <a:lnTo>
                    <a:pt x="444004" y="384048"/>
                  </a:lnTo>
                  <a:lnTo>
                    <a:pt x="359283" y="366267"/>
                  </a:lnTo>
                  <a:lnTo>
                    <a:pt x="439674" y="73660"/>
                  </a:lnTo>
                  <a:lnTo>
                    <a:pt x="345566" y="53848"/>
                  </a:lnTo>
                  <a:close/>
                </a:path>
                <a:path w="2529204" h="1102995">
                  <a:moveTo>
                    <a:pt x="210027" y="25400"/>
                  </a:moveTo>
                  <a:lnTo>
                    <a:pt x="128650" y="25400"/>
                  </a:lnTo>
                  <a:lnTo>
                    <a:pt x="197612" y="39877"/>
                  </a:lnTo>
                  <a:lnTo>
                    <a:pt x="59816" y="597662"/>
                  </a:lnTo>
                  <a:lnTo>
                    <a:pt x="0" y="617727"/>
                  </a:lnTo>
                  <a:lnTo>
                    <a:pt x="152526" y="649859"/>
                  </a:lnTo>
                  <a:lnTo>
                    <a:pt x="107187" y="605154"/>
                  </a:lnTo>
                  <a:lnTo>
                    <a:pt x="212471" y="43052"/>
                  </a:lnTo>
                  <a:lnTo>
                    <a:pt x="293946" y="43052"/>
                  </a:lnTo>
                  <a:lnTo>
                    <a:pt x="210027" y="25400"/>
                  </a:lnTo>
                  <a:close/>
                </a:path>
                <a:path w="2529204" h="1102995">
                  <a:moveTo>
                    <a:pt x="799649" y="278511"/>
                  </a:moveTo>
                  <a:lnTo>
                    <a:pt x="757554" y="278511"/>
                  </a:lnTo>
                  <a:lnTo>
                    <a:pt x="766826" y="498855"/>
                  </a:lnTo>
                  <a:lnTo>
                    <a:pt x="795882" y="498855"/>
                  </a:lnTo>
                  <a:lnTo>
                    <a:pt x="799649" y="278511"/>
                  </a:lnTo>
                  <a:close/>
                </a:path>
                <a:path w="2529204" h="1102995">
                  <a:moveTo>
                    <a:pt x="571880" y="101473"/>
                  </a:moveTo>
                  <a:lnTo>
                    <a:pt x="490600" y="393826"/>
                  </a:lnTo>
                  <a:lnTo>
                    <a:pt x="524082" y="393826"/>
                  </a:lnTo>
                  <a:lnTo>
                    <a:pt x="578612" y="134620"/>
                  </a:lnTo>
                  <a:lnTo>
                    <a:pt x="638301" y="115442"/>
                  </a:lnTo>
                  <a:lnTo>
                    <a:pt x="571880" y="101473"/>
                  </a:lnTo>
                  <a:close/>
                </a:path>
                <a:path w="2529204" h="1102995">
                  <a:moveTo>
                    <a:pt x="293946" y="43052"/>
                  </a:moveTo>
                  <a:lnTo>
                    <a:pt x="212471" y="43052"/>
                  </a:lnTo>
                  <a:lnTo>
                    <a:pt x="279653" y="57150"/>
                  </a:lnTo>
                  <a:lnTo>
                    <a:pt x="279018" y="279146"/>
                  </a:lnTo>
                  <a:lnTo>
                    <a:pt x="327151" y="50037"/>
                  </a:lnTo>
                  <a:lnTo>
                    <a:pt x="293946" y="43052"/>
                  </a:lnTo>
                  <a:close/>
                </a:path>
                <a:path w="2529204" h="1102995">
                  <a:moveTo>
                    <a:pt x="89280" y="0"/>
                  </a:moveTo>
                  <a:lnTo>
                    <a:pt x="41148" y="229108"/>
                  </a:lnTo>
                  <a:lnTo>
                    <a:pt x="128650" y="25400"/>
                  </a:lnTo>
                  <a:lnTo>
                    <a:pt x="210027" y="25400"/>
                  </a:lnTo>
                  <a:lnTo>
                    <a:pt x="89280" y="0"/>
                  </a:lnTo>
                  <a:close/>
                </a:path>
                <a:path w="2529204" h="1102995">
                  <a:moveTo>
                    <a:pt x="1349849" y="550545"/>
                  </a:moveTo>
                  <a:lnTo>
                    <a:pt x="1297051" y="550545"/>
                  </a:lnTo>
                  <a:lnTo>
                    <a:pt x="1371853" y="862711"/>
                  </a:lnTo>
                  <a:lnTo>
                    <a:pt x="1309751" y="893190"/>
                  </a:lnTo>
                  <a:lnTo>
                    <a:pt x="1430401" y="918590"/>
                  </a:lnTo>
                  <a:lnTo>
                    <a:pt x="1386966" y="868426"/>
                  </a:lnTo>
                  <a:lnTo>
                    <a:pt x="1349849" y="550545"/>
                  </a:lnTo>
                  <a:close/>
                </a:path>
                <a:path w="2529204" h="1102995">
                  <a:moveTo>
                    <a:pt x="1280667" y="250571"/>
                  </a:moveTo>
                  <a:lnTo>
                    <a:pt x="1316863" y="289051"/>
                  </a:lnTo>
                  <a:lnTo>
                    <a:pt x="1201547" y="837057"/>
                  </a:lnTo>
                  <a:lnTo>
                    <a:pt x="1144777" y="858520"/>
                  </a:lnTo>
                  <a:lnTo>
                    <a:pt x="1208024" y="871854"/>
                  </a:lnTo>
                  <a:lnTo>
                    <a:pt x="1297051" y="550545"/>
                  </a:lnTo>
                  <a:lnTo>
                    <a:pt x="1349849" y="550545"/>
                  </a:lnTo>
                  <a:lnTo>
                    <a:pt x="1346512" y="521970"/>
                  </a:lnTo>
                  <a:lnTo>
                    <a:pt x="1304671" y="521970"/>
                  </a:lnTo>
                  <a:lnTo>
                    <a:pt x="1374775" y="270383"/>
                  </a:lnTo>
                  <a:lnTo>
                    <a:pt x="1280667" y="250571"/>
                  </a:lnTo>
                  <a:close/>
                </a:path>
                <a:path w="2529204" h="1102995">
                  <a:moveTo>
                    <a:pt x="1063585" y="284988"/>
                  </a:moveTo>
                  <a:lnTo>
                    <a:pt x="1041018" y="284988"/>
                  </a:lnTo>
                  <a:lnTo>
                    <a:pt x="1037209" y="835913"/>
                  </a:lnTo>
                  <a:lnTo>
                    <a:pt x="1134999" y="856488"/>
                  </a:lnTo>
                  <a:lnTo>
                    <a:pt x="1096772" y="817499"/>
                  </a:lnTo>
                  <a:lnTo>
                    <a:pt x="1106069" y="773302"/>
                  </a:lnTo>
                  <a:lnTo>
                    <a:pt x="1057910" y="773302"/>
                  </a:lnTo>
                  <a:lnTo>
                    <a:pt x="1063585" y="284988"/>
                  </a:lnTo>
                  <a:close/>
                </a:path>
                <a:path w="2529204" h="1102995">
                  <a:moveTo>
                    <a:pt x="970406" y="185292"/>
                  </a:moveTo>
                  <a:lnTo>
                    <a:pt x="1006601" y="223900"/>
                  </a:lnTo>
                  <a:lnTo>
                    <a:pt x="891413" y="771778"/>
                  </a:lnTo>
                  <a:lnTo>
                    <a:pt x="834643" y="793241"/>
                  </a:lnTo>
                  <a:lnTo>
                    <a:pt x="897889" y="806576"/>
                  </a:lnTo>
                  <a:lnTo>
                    <a:pt x="1041018" y="284988"/>
                  </a:lnTo>
                  <a:lnTo>
                    <a:pt x="1063585" y="284988"/>
                  </a:lnTo>
                  <a:lnTo>
                    <a:pt x="1064514" y="205104"/>
                  </a:lnTo>
                  <a:lnTo>
                    <a:pt x="970406" y="185292"/>
                  </a:lnTo>
                  <a:close/>
                </a:path>
                <a:path w="2529204" h="1102995">
                  <a:moveTo>
                    <a:pt x="1204722" y="234568"/>
                  </a:moveTo>
                  <a:lnTo>
                    <a:pt x="1057910" y="773302"/>
                  </a:lnTo>
                  <a:lnTo>
                    <a:pt x="1106069" y="773302"/>
                  </a:lnTo>
                  <a:lnTo>
                    <a:pt x="1212214" y="268732"/>
                  </a:lnTo>
                  <a:lnTo>
                    <a:pt x="1265554" y="247396"/>
                  </a:lnTo>
                  <a:lnTo>
                    <a:pt x="1204722" y="234568"/>
                  </a:lnTo>
                  <a:close/>
                </a:path>
                <a:path w="2529204" h="1102995">
                  <a:moveTo>
                    <a:pt x="1431163" y="282193"/>
                  </a:moveTo>
                  <a:lnTo>
                    <a:pt x="1472946" y="328675"/>
                  </a:lnTo>
                  <a:lnTo>
                    <a:pt x="1304671" y="521970"/>
                  </a:lnTo>
                  <a:lnTo>
                    <a:pt x="1346512" y="521970"/>
                  </a:lnTo>
                  <a:lnTo>
                    <a:pt x="1344422" y="504063"/>
                  </a:lnTo>
                  <a:lnTo>
                    <a:pt x="1495298" y="333375"/>
                  </a:lnTo>
                  <a:lnTo>
                    <a:pt x="1550924" y="307339"/>
                  </a:lnTo>
                  <a:lnTo>
                    <a:pt x="1431163" y="282193"/>
                  </a:lnTo>
                  <a:close/>
                </a:path>
                <a:path w="2529204" h="1102995">
                  <a:moveTo>
                    <a:pt x="2099079" y="421451"/>
                  </a:moveTo>
                  <a:lnTo>
                    <a:pt x="2046311" y="454269"/>
                  </a:lnTo>
                  <a:lnTo>
                    <a:pt x="2020569" y="487299"/>
                  </a:lnTo>
                  <a:lnTo>
                    <a:pt x="2000925" y="520768"/>
                  </a:lnTo>
                  <a:lnTo>
                    <a:pt x="1982988" y="559461"/>
                  </a:lnTo>
                  <a:lnTo>
                    <a:pt x="1966757" y="603391"/>
                  </a:lnTo>
                  <a:lnTo>
                    <a:pt x="1952233" y="652569"/>
                  </a:lnTo>
                  <a:lnTo>
                    <a:pt x="1939416" y="707009"/>
                  </a:lnTo>
                  <a:lnTo>
                    <a:pt x="1929220" y="762085"/>
                  </a:lnTo>
                  <a:lnTo>
                    <a:pt x="1922705" y="813010"/>
                  </a:lnTo>
                  <a:lnTo>
                    <a:pt x="1919867" y="859777"/>
                  </a:lnTo>
                  <a:lnTo>
                    <a:pt x="1920698" y="902381"/>
                  </a:lnTo>
                  <a:lnTo>
                    <a:pt x="1925192" y="940815"/>
                  </a:lnTo>
                  <a:lnTo>
                    <a:pt x="1935452" y="981368"/>
                  </a:lnTo>
                  <a:lnTo>
                    <a:pt x="1970609" y="1032621"/>
                  </a:lnTo>
                  <a:lnTo>
                    <a:pt x="2022431" y="1043493"/>
                  </a:lnTo>
                  <a:lnTo>
                    <a:pt x="2048995" y="1032613"/>
                  </a:lnTo>
                  <a:lnTo>
                    <a:pt x="2059702" y="1023620"/>
                  </a:lnTo>
                  <a:lnTo>
                    <a:pt x="1999488" y="1023620"/>
                  </a:lnTo>
                  <a:lnTo>
                    <a:pt x="1982317" y="1015976"/>
                  </a:lnTo>
                  <a:lnTo>
                    <a:pt x="1969658" y="1001236"/>
                  </a:lnTo>
                  <a:lnTo>
                    <a:pt x="1961501" y="979400"/>
                  </a:lnTo>
                  <a:lnTo>
                    <a:pt x="1957831" y="950467"/>
                  </a:lnTo>
                  <a:lnTo>
                    <a:pt x="1958214" y="920368"/>
                  </a:lnTo>
                  <a:lnTo>
                    <a:pt x="1961650" y="882040"/>
                  </a:lnTo>
                  <a:lnTo>
                    <a:pt x="1968146" y="835482"/>
                  </a:lnTo>
                  <a:lnTo>
                    <a:pt x="1977709" y="780694"/>
                  </a:lnTo>
                  <a:lnTo>
                    <a:pt x="1990343" y="717676"/>
                  </a:lnTo>
                  <a:lnTo>
                    <a:pt x="2004180" y="654934"/>
                  </a:lnTo>
                  <a:lnTo>
                    <a:pt x="2017493" y="600977"/>
                  </a:lnTo>
                  <a:lnTo>
                    <a:pt x="2030275" y="555809"/>
                  </a:lnTo>
                  <a:lnTo>
                    <a:pt x="2042521" y="519439"/>
                  </a:lnTo>
                  <a:lnTo>
                    <a:pt x="2069246" y="467036"/>
                  </a:lnTo>
                  <a:lnTo>
                    <a:pt x="2103052" y="442132"/>
                  </a:lnTo>
                  <a:lnTo>
                    <a:pt x="2160309" y="442087"/>
                  </a:lnTo>
                  <a:lnTo>
                    <a:pt x="2150919" y="432351"/>
                  </a:lnTo>
                  <a:lnTo>
                    <a:pt x="2126106" y="421639"/>
                  </a:lnTo>
                  <a:lnTo>
                    <a:pt x="2099079" y="421451"/>
                  </a:lnTo>
                  <a:close/>
                </a:path>
                <a:path w="2529204" h="1102995">
                  <a:moveTo>
                    <a:pt x="2160309" y="442087"/>
                  </a:moveTo>
                  <a:lnTo>
                    <a:pt x="2121789" y="442087"/>
                  </a:lnTo>
                  <a:lnTo>
                    <a:pt x="2138979" y="449659"/>
                  </a:lnTo>
                  <a:lnTo>
                    <a:pt x="2151681" y="464184"/>
                  </a:lnTo>
                  <a:lnTo>
                    <a:pt x="2159883" y="485663"/>
                  </a:lnTo>
                  <a:lnTo>
                    <a:pt x="2163572" y="514096"/>
                  </a:lnTo>
                  <a:lnTo>
                    <a:pt x="2163175" y="543783"/>
                  </a:lnTo>
                  <a:lnTo>
                    <a:pt x="2159701" y="581944"/>
                  </a:lnTo>
                  <a:lnTo>
                    <a:pt x="2153147" y="628578"/>
                  </a:lnTo>
                  <a:lnTo>
                    <a:pt x="2143516" y="683686"/>
                  </a:lnTo>
                  <a:lnTo>
                    <a:pt x="2130805" y="747267"/>
                  </a:lnTo>
                  <a:lnTo>
                    <a:pt x="2116846" y="810543"/>
                  </a:lnTo>
                  <a:lnTo>
                    <a:pt x="2103465" y="864882"/>
                  </a:lnTo>
                  <a:lnTo>
                    <a:pt x="2090663" y="910278"/>
                  </a:lnTo>
                  <a:lnTo>
                    <a:pt x="2078441" y="946725"/>
                  </a:lnTo>
                  <a:lnTo>
                    <a:pt x="2051940" y="998884"/>
                  </a:lnTo>
                  <a:lnTo>
                    <a:pt x="2018274" y="1023598"/>
                  </a:lnTo>
                  <a:lnTo>
                    <a:pt x="1999488" y="1023620"/>
                  </a:lnTo>
                  <a:lnTo>
                    <a:pt x="2059702" y="1023620"/>
                  </a:lnTo>
                  <a:lnTo>
                    <a:pt x="2100834" y="977646"/>
                  </a:lnTo>
                  <a:lnTo>
                    <a:pt x="2120354" y="944164"/>
                  </a:lnTo>
                  <a:lnTo>
                    <a:pt x="2138216" y="905447"/>
                  </a:lnTo>
                  <a:lnTo>
                    <a:pt x="2154408" y="861498"/>
                  </a:lnTo>
                  <a:lnTo>
                    <a:pt x="2168918" y="812326"/>
                  </a:lnTo>
                  <a:lnTo>
                    <a:pt x="2181733" y="757936"/>
                  </a:lnTo>
                  <a:lnTo>
                    <a:pt x="2191882" y="702933"/>
                  </a:lnTo>
                  <a:lnTo>
                    <a:pt x="2198341" y="652569"/>
                  </a:lnTo>
                  <a:lnTo>
                    <a:pt x="2201301" y="605340"/>
                  </a:lnTo>
                  <a:lnTo>
                    <a:pt x="2200569" y="562738"/>
                  </a:lnTo>
                  <a:lnTo>
                    <a:pt x="2196211" y="524255"/>
                  </a:lnTo>
                  <a:lnTo>
                    <a:pt x="2185971" y="483683"/>
                  </a:lnTo>
                  <a:lnTo>
                    <a:pt x="2170874" y="453040"/>
                  </a:lnTo>
                  <a:lnTo>
                    <a:pt x="2160309" y="442087"/>
                  </a:lnTo>
                  <a:close/>
                </a:path>
                <a:path w="2529204" h="1102995">
                  <a:moveTo>
                    <a:pt x="1702053" y="339216"/>
                  </a:moveTo>
                  <a:lnTo>
                    <a:pt x="1744726" y="388747"/>
                  </a:lnTo>
                  <a:lnTo>
                    <a:pt x="1762760" y="718692"/>
                  </a:lnTo>
                  <a:lnTo>
                    <a:pt x="1702308" y="944879"/>
                  </a:lnTo>
                  <a:lnTo>
                    <a:pt x="1646809" y="964057"/>
                  </a:lnTo>
                  <a:lnTo>
                    <a:pt x="1796923" y="995679"/>
                  </a:lnTo>
                  <a:lnTo>
                    <a:pt x="1756283" y="956183"/>
                  </a:lnTo>
                  <a:lnTo>
                    <a:pt x="1778000" y="721995"/>
                  </a:lnTo>
                  <a:lnTo>
                    <a:pt x="1821672" y="651637"/>
                  </a:lnTo>
                  <a:lnTo>
                    <a:pt x="1805686" y="651637"/>
                  </a:lnTo>
                  <a:lnTo>
                    <a:pt x="1761363" y="395604"/>
                  </a:lnTo>
                  <a:lnTo>
                    <a:pt x="1824227" y="364871"/>
                  </a:lnTo>
                  <a:lnTo>
                    <a:pt x="1702053" y="339216"/>
                  </a:lnTo>
                  <a:close/>
                </a:path>
                <a:path w="2529204" h="1102995">
                  <a:moveTo>
                    <a:pt x="1883410" y="393573"/>
                  </a:moveTo>
                  <a:lnTo>
                    <a:pt x="1927987" y="446150"/>
                  </a:lnTo>
                  <a:lnTo>
                    <a:pt x="1805686" y="651637"/>
                  </a:lnTo>
                  <a:lnTo>
                    <a:pt x="1821672" y="651637"/>
                  </a:lnTo>
                  <a:lnTo>
                    <a:pt x="1950719" y="443738"/>
                  </a:lnTo>
                  <a:lnTo>
                    <a:pt x="2002027" y="418591"/>
                  </a:lnTo>
                  <a:lnTo>
                    <a:pt x="1883410" y="393573"/>
                  </a:lnTo>
                  <a:close/>
                </a:path>
                <a:path w="2529204" h="1102995">
                  <a:moveTo>
                    <a:pt x="2310765" y="467233"/>
                  </a:moveTo>
                  <a:lnTo>
                    <a:pt x="2353691" y="516000"/>
                  </a:lnTo>
                  <a:lnTo>
                    <a:pt x="2328683" y="556293"/>
                  </a:lnTo>
                  <a:lnTo>
                    <a:pt x="2305843" y="596598"/>
                  </a:lnTo>
                  <a:lnTo>
                    <a:pt x="2285146" y="636926"/>
                  </a:lnTo>
                  <a:lnTo>
                    <a:pt x="2266568" y="677290"/>
                  </a:lnTo>
                  <a:lnTo>
                    <a:pt x="2250305" y="717341"/>
                  </a:lnTo>
                  <a:lnTo>
                    <a:pt x="2236374" y="756904"/>
                  </a:lnTo>
                  <a:lnTo>
                    <a:pt x="2224778" y="795966"/>
                  </a:lnTo>
                  <a:lnTo>
                    <a:pt x="2215515" y="834516"/>
                  </a:lnTo>
                  <a:lnTo>
                    <a:pt x="2206962" y="885160"/>
                  </a:lnTo>
                  <a:lnTo>
                    <a:pt x="2203386" y="932291"/>
                  </a:lnTo>
                  <a:lnTo>
                    <a:pt x="2204763" y="975873"/>
                  </a:lnTo>
                  <a:lnTo>
                    <a:pt x="2211069" y="1015873"/>
                  </a:lnTo>
                  <a:lnTo>
                    <a:pt x="2235454" y="1075563"/>
                  </a:lnTo>
                  <a:lnTo>
                    <a:pt x="2273554" y="1101725"/>
                  </a:lnTo>
                  <a:lnTo>
                    <a:pt x="2282078" y="1102800"/>
                  </a:lnTo>
                  <a:lnTo>
                    <a:pt x="2290889" y="1102423"/>
                  </a:lnTo>
                  <a:lnTo>
                    <a:pt x="2328037" y="1087024"/>
                  </a:lnTo>
                  <a:lnTo>
                    <a:pt x="2334172" y="1082293"/>
                  </a:lnTo>
                  <a:lnTo>
                    <a:pt x="2278506" y="1082293"/>
                  </a:lnTo>
                  <a:lnTo>
                    <a:pt x="2263763" y="1075622"/>
                  </a:lnTo>
                  <a:lnTo>
                    <a:pt x="2252853" y="1062640"/>
                  </a:lnTo>
                  <a:lnTo>
                    <a:pt x="2245752" y="1043324"/>
                  </a:lnTo>
                  <a:lnTo>
                    <a:pt x="2242439" y="1017651"/>
                  </a:lnTo>
                  <a:lnTo>
                    <a:pt x="2243060" y="983880"/>
                  </a:lnTo>
                  <a:lnTo>
                    <a:pt x="2247598" y="940276"/>
                  </a:lnTo>
                  <a:lnTo>
                    <a:pt x="2256065" y="886813"/>
                  </a:lnTo>
                  <a:lnTo>
                    <a:pt x="2268474" y="823467"/>
                  </a:lnTo>
                  <a:lnTo>
                    <a:pt x="2279806" y="772219"/>
                  </a:lnTo>
                  <a:lnTo>
                    <a:pt x="2291318" y="725519"/>
                  </a:lnTo>
                  <a:lnTo>
                    <a:pt x="2302996" y="683343"/>
                  </a:lnTo>
                  <a:lnTo>
                    <a:pt x="2314829" y="645667"/>
                  </a:lnTo>
                  <a:lnTo>
                    <a:pt x="2340578" y="578786"/>
                  </a:lnTo>
                  <a:lnTo>
                    <a:pt x="2369947" y="520191"/>
                  </a:lnTo>
                  <a:lnTo>
                    <a:pt x="2431796" y="492633"/>
                  </a:lnTo>
                  <a:lnTo>
                    <a:pt x="2310765" y="467233"/>
                  </a:lnTo>
                  <a:close/>
                </a:path>
                <a:path w="2529204" h="1102995">
                  <a:moveTo>
                    <a:pt x="2408174" y="534924"/>
                  </a:moveTo>
                  <a:lnTo>
                    <a:pt x="2447543" y="582549"/>
                  </a:lnTo>
                  <a:lnTo>
                    <a:pt x="2451520" y="598005"/>
                  </a:lnTo>
                  <a:lnTo>
                    <a:pt x="2454116" y="614854"/>
                  </a:lnTo>
                  <a:lnTo>
                    <a:pt x="2455330" y="633108"/>
                  </a:lnTo>
                  <a:lnTo>
                    <a:pt x="2455164" y="652779"/>
                  </a:lnTo>
                  <a:lnTo>
                    <a:pt x="2450671" y="698658"/>
                  </a:lnTo>
                  <a:lnTo>
                    <a:pt x="2440559" y="755014"/>
                  </a:lnTo>
                  <a:lnTo>
                    <a:pt x="2427300" y="812808"/>
                  </a:lnTo>
                  <a:lnTo>
                    <a:pt x="2412822" y="865956"/>
                  </a:lnTo>
                  <a:lnTo>
                    <a:pt x="2397125" y="914477"/>
                  </a:lnTo>
                  <a:lnTo>
                    <a:pt x="2380208" y="958389"/>
                  </a:lnTo>
                  <a:lnTo>
                    <a:pt x="2362073" y="997712"/>
                  </a:lnTo>
                  <a:lnTo>
                    <a:pt x="2339336" y="1037645"/>
                  </a:lnTo>
                  <a:lnTo>
                    <a:pt x="2297529" y="1079936"/>
                  </a:lnTo>
                  <a:lnTo>
                    <a:pt x="2278506" y="1082293"/>
                  </a:lnTo>
                  <a:lnTo>
                    <a:pt x="2334172" y="1082293"/>
                  </a:lnTo>
                  <a:lnTo>
                    <a:pt x="2366732" y="1048210"/>
                  </a:lnTo>
                  <a:lnTo>
                    <a:pt x="2405022" y="991441"/>
                  </a:lnTo>
                  <a:lnTo>
                    <a:pt x="2438336" y="922905"/>
                  </a:lnTo>
                  <a:lnTo>
                    <a:pt x="2452052" y="886110"/>
                  </a:lnTo>
                  <a:lnTo>
                    <a:pt x="2463673" y="847935"/>
                  </a:lnTo>
                  <a:lnTo>
                    <a:pt x="2473198" y="808354"/>
                  </a:lnTo>
                  <a:lnTo>
                    <a:pt x="2481405" y="753395"/>
                  </a:lnTo>
                  <a:lnTo>
                    <a:pt x="2482967" y="725844"/>
                  </a:lnTo>
                  <a:lnTo>
                    <a:pt x="2482850" y="698246"/>
                  </a:lnTo>
                  <a:lnTo>
                    <a:pt x="2480990" y="670645"/>
                  </a:lnTo>
                  <a:lnTo>
                    <a:pt x="2477500" y="643080"/>
                  </a:lnTo>
                  <a:lnTo>
                    <a:pt x="2472366" y="615539"/>
                  </a:lnTo>
                  <a:lnTo>
                    <a:pt x="2465578" y="588010"/>
                  </a:lnTo>
                  <a:lnTo>
                    <a:pt x="2528697" y="560324"/>
                  </a:lnTo>
                  <a:lnTo>
                    <a:pt x="2408174" y="534924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422</Words>
  <Application>Microsoft Office PowerPoint</Application>
  <PresentationFormat>Custom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Branding</vt:lpstr>
      <vt:lpstr>Branding Decisions</vt:lpstr>
      <vt:lpstr>Global Brands</vt:lpstr>
      <vt:lpstr>Branding Problems In  International Marketing</vt:lpstr>
      <vt:lpstr>Slide 6</vt:lpstr>
      <vt:lpstr>Scope For Use Of Indian  Brands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creator>Microsoft</dc:creator>
  <cp:lastModifiedBy>lenovo</cp:lastModifiedBy>
  <cp:revision>3</cp:revision>
  <dcterms:created xsi:type="dcterms:W3CDTF">2020-01-23T13:08:29Z</dcterms:created>
  <dcterms:modified xsi:type="dcterms:W3CDTF">2020-01-26T12:04:26Z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2008-02-11T00:00:00Z</vt:filetime>
  </property>
  <property fmtid="{D5CDD505-2E9C-101B-9397-08002B2CF9AE}" pid="3" name="Creator">
    <vt:lpwstr>Acrobat PDFMaker 7.0 for PowerPoint</vt:lpwstr>
  </property>
  <property fmtid="{D5CDD505-2E9C-101B-9397-08002B2CF9AE}" pid="4" name="LastSaved">
    <vt:filetime>2020-01-23T00:00:00Z</vt:filetime>
  </property>
</Properties>
</file>